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ileron Heavy" panose="020B0604020202020204" charset="-18"/>
      <p:regular r:id="rId25"/>
    </p:embeddedFont>
    <p:embeddedFont>
      <p:font typeface="Aileron Heavy Bold" panose="020B0604020202020204" charset="-18"/>
      <p:regular r:id="rId26"/>
    </p:embeddedFont>
    <p:embeddedFont>
      <p:font typeface="Aileron Regular" panose="020B0604020202020204" charset="-18"/>
      <p:regular r:id="rId27"/>
    </p:embeddedFont>
    <p:embeddedFont>
      <p:font typeface="Aileron Regular Bold" panose="020B0604020202020204" charset="-18"/>
      <p:regular r:id="rId28"/>
    </p:embeddedFont>
    <p:embeddedFont>
      <p:font typeface="Aileron Regular Italics" panose="020B0604020202020204" charset="-18"/>
      <p:regular r:id="rId29"/>
    </p:embeddedFont>
    <p:embeddedFont>
      <p:font typeface="Arimo" panose="020B0604020202020204" charset="0"/>
      <p:regular r:id="rId30"/>
    </p:embeddedFont>
    <p:embeddedFont>
      <p:font typeface="Arimo Italics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nknut Antiqua Medium Bold" panose="020B0604020202020204" charset="-18"/>
      <p:regular r:id="rId36"/>
    </p:embeddedFont>
    <p:embeddedFont>
      <p:font typeface="Muli Bold Bold" panose="020B0604020202020204" charset="-18"/>
      <p:regular r:id="rId37"/>
    </p:embeddedFont>
    <p:embeddedFont>
      <p:font typeface="Muli Regular" panose="020B0604020202020204" charset="-18"/>
      <p:regular r:id="rId38"/>
    </p:embeddedFont>
    <p:embeddedFont>
      <p:font typeface="Space Mono" panose="020B0604020202020204" charset="-1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537" autoAdjust="0"/>
  </p:normalViewPr>
  <p:slideViewPr>
    <p:cSldViewPr>
      <p:cViewPr varScale="1">
        <p:scale>
          <a:sx n="28" d="100"/>
          <a:sy n="28" d="100"/>
        </p:scale>
        <p:origin x="158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Europska komisija državama članicama ovim preporukama nalaže donošenje politika u cilju ostvarivanja otvorenog pristupa i formiranja europskog istraživačkog prostora, a regulira: otvoreni pristup znanstvenim publikacijama, Upravljanje istraživačkim podacima (uključujući otvoren pristup), čuvanje i ponovnu uporabu znanstvenih informacija, infrastrukture za otvorenu znanost, Vještine i kompetencije (istraživača i osoblja akademskih institucija u pogledu znanstvenih informacija), poticaje i nagrade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hyperlink" Target="https://repository.tudelft.nl/islandora/search?collection=research&amp;f%5B0%5D=RELS_EXT_isMemberOfCollection_uri_s%3A%22info%5C%3Afedora%5C/collection%5C%3Amaritime_archive%22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svg"/><Relationship Id="rId4" Type="http://schemas.openxmlformats.org/officeDocument/2006/relationships/image" Target="../media/image24.svg"/><Relationship Id="rId9" Type="http://schemas.openxmlformats.org/officeDocument/2006/relationships/image" Target="../media/image1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2.sherpa.ac.uk/romeo/" TargetMode="Externa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hyperlink" Target="https://v2.sherpa.ac.uk/id/publication/23365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8.png"/><Relationship Id="rId5" Type="http://schemas.openxmlformats.org/officeDocument/2006/relationships/image" Target="../media/image16.png"/><Relationship Id="rId10" Type="http://schemas.openxmlformats.org/officeDocument/2006/relationships/hyperlink" Target="&#184;https:/v2.sherpa.ac.uk/id/publication/33528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zitorij.pfst.unist.hr" TargetMode="External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hyperlink" Target="https://repozitorij.pfst.unist.hr/stats/repositor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.irb.hr/935599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-sciencedirect-com.ezproxy.nsk.hr/science/article/abs/pii/S0029801818304414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32.png"/><Relationship Id="rId10" Type="http://schemas.openxmlformats.org/officeDocument/2006/relationships/hyperlink" Target="https://v2.sherpa.ac.uk/id/publication/16528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5rVH1KGB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8918" y="609475"/>
            <a:ext cx="2151110" cy="2000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05200" y="-1161387"/>
            <a:ext cx="2151110" cy="2000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1139" y="8986654"/>
            <a:ext cx="2151110" cy="200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55209" y="1332320"/>
            <a:ext cx="2599946" cy="10659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88667" y="3140243"/>
            <a:ext cx="2692088" cy="1103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1139" y="6701427"/>
            <a:ext cx="2151110" cy="20005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12868" y="6005094"/>
            <a:ext cx="5551307" cy="20609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25935" y="8066016"/>
            <a:ext cx="7338240" cy="212702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5443" y="2522123"/>
            <a:ext cx="10876908" cy="388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43"/>
              </a:lnSpc>
            </a:pPr>
            <a:r>
              <a:rPr lang="en-US" sz="13767" spc="-137">
                <a:solidFill>
                  <a:srgbClr val="FFFFFF"/>
                </a:solidFill>
                <a:latin typeface="Aileron Heavy"/>
              </a:rPr>
              <a:t>Otvoreni pristup (OA)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443" y="7179901"/>
            <a:ext cx="7401975" cy="274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FFFFFF"/>
                </a:solidFill>
                <a:latin typeface="Aileron Regular"/>
              </a:rPr>
              <a:t>Ljiljana Poljak Bilić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ileron Regular"/>
              </a:rPr>
              <a:t>Petra Zoranović</a:t>
            </a:r>
          </a:p>
          <a:p>
            <a:pPr algn="ctr">
              <a:lnSpc>
                <a:spcPts val="7280"/>
              </a:lnSpc>
            </a:pPr>
            <a:r>
              <a:rPr lang="en-US" sz="5199">
                <a:solidFill>
                  <a:srgbClr val="FFFFFF"/>
                </a:solidFill>
                <a:latin typeface="Aileron Regular"/>
              </a:rPr>
              <a:t>16. prosinca 2021.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9250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TextBox 4"/>
          <p:cNvSpPr txBox="1"/>
          <p:nvPr/>
        </p:nvSpPr>
        <p:spPr>
          <a:xfrm>
            <a:off x="1439762" y="2714264"/>
            <a:ext cx="5209335" cy="369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3EC688"/>
                </a:solidFill>
                <a:latin typeface="Aileron Regular"/>
              </a:rPr>
              <a:t>Zeleni put </a:t>
            </a:r>
          </a:p>
          <a:p>
            <a:pPr>
              <a:lnSpc>
                <a:spcPts val="4050"/>
              </a:lnSpc>
            </a:pPr>
            <a:endParaRPr lang="en-US" sz="3300" spc="165">
              <a:solidFill>
                <a:srgbClr val="3EC688"/>
              </a:solidFill>
              <a:latin typeface="Aileron Regular"/>
            </a:endParaRPr>
          </a:p>
          <a:p>
            <a:pPr>
              <a:lnSpc>
                <a:spcPts val="4050"/>
              </a:lnSpc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Rad objavljen u časopisu s pretplatom, a dopuštena verzija rada pohranjena u repozitorij (s odgodom)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8604" y="5143500"/>
            <a:ext cx="2110792" cy="33095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66508" y="885825"/>
            <a:ext cx="1102663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  <a:spcBef>
                <a:spcPct val="0"/>
              </a:spcBef>
            </a:pPr>
            <a:r>
              <a:rPr lang="en-US" sz="4700" spc="235">
                <a:solidFill>
                  <a:srgbClr val="37C9EF"/>
                </a:solidFill>
                <a:latin typeface="Aileron Heavy"/>
              </a:rPr>
              <a:t>Vrste otvorenog pristupa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43290" y="2714264"/>
            <a:ext cx="531601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F7CE4D"/>
                </a:solidFill>
                <a:latin typeface="Aileron Regular"/>
              </a:rPr>
              <a:t>Zlatni put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3300" spc="165">
              <a:solidFill>
                <a:srgbClr val="F7CE4D"/>
              </a:solidFill>
              <a:latin typeface="Aileron Regular"/>
            </a:endParaRPr>
          </a:p>
          <a:p>
            <a:pPr>
              <a:lnSpc>
                <a:spcPts val="4050"/>
              </a:lnSpc>
              <a:spcBef>
                <a:spcPct val="0"/>
              </a:spcBef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Plaćena objava rada (APC) u časopisu u otvorenom pristupu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342900" y="3512119"/>
            <a:ext cx="5728067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Pohrana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Upravljanje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Pristup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385167" y="0"/>
            <a:ext cx="10367164" cy="7868918"/>
            <a:chOff x="0" y="0"/>
            <a:chExt cx="4286232" cy="3253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6232" cy="3253350"/>
            </a:xfrm>
            <a:custGeom>
              <a:avLst/>
              <a:gdLst/>
              <a:ahLst/>
              <a:cxnLst/>
              <a:rect l="l" t="t" r="r" b="b"/>
              <a:pathLst>
                <a:path w="4286232" h="3253350">
                  <a:moveTo>
                    <a:pt x="4161772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61772" y="0"/>
                  </a:lnTo>
                  <a:cubicBezTo>
                    <a:pt x="4230352" y="0"/>
                    <a:pt x="4286232" y="55880"/>
                    <a:pt x="4286232" y="124460"/>
                  </a:cubicBezTo>
                  <a:lnTo>
                    <a:pt x="4286232" y="3128890"/>
                  </a:lnTo>
                  <a:cubicBezTo>
                    <a:pt x="4286232" y="3197470"/>
                    <a:pt x="4230352" y="3253350"/>
                    <a:pt x="4161772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89296" y="1320382"/>
            <a:ext cx="11270004" cy="10017239"/>
            <a:chOff x="0" y="0"/>
            <a:chExt cx="4013236" cy="3567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3236" cy="3567128"/>
            </a:xfrm>
            <a:custGeom>
              <a:avLst/>
              <a:gdLst/>
              <a:ahLst/>
              <a:cxnLst/>
              <a:rect l="l" t="t" r="r" b="b"/>
              <a:pathLst>
                <a:path w="4013236" h="3567128">
                  <a:moveTo>
                    <a:pt x="3888776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8776" y="0"/>
                  </a:lnTo>
                  <a:cubicBezTo>
                    <a:pt x="3957356" y="0"/>
                    <a:pt x="4013236" y="55880"/>
                    <a:pt x="4013236" y="124460"/>
                  </a:cubicBezTo>
                  <a:lnTo>
                    <a:pt x="4013236" y="3442668"/>
                  </a:lnTo>
                  <a:cubicBezTo>
                    <a:pt x="4013236" y="3511248"/>
                    <a:pt x="3957356" y="3567128"/>
                    <a:pt x="3888776" y="3567128"/>
                  </a:cubicBezTo>
                  <a:close/>
                </a:path>
              </a:pathLst>
            </a:custGeom>
            <a:solidFill>
              <a:srgbClr val="407D9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62615" y="1881883"/>
            <a:ext cx="9975523" cy="94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ocjenski radovi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radovi objavljeni u časopisu ili zborniku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poglavlja u knjizi i knjige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likovna i audiovizualna građa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skup podataka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obrazovni sadržaj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ostala dokumentacija (izvještaji, elaborati, studije i sl.) </a:t>
            </a: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42267" y="135255"/>
            <a:ext cx="10367164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75C7FB"/>
                </a:solidFill>
                <a:latin typeface="Aileron Regular Bold"/>
              </a:rPr>
              <a:t>Digitalna građa: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717" y="1611846"/>
            <a:ext cx="4849550" cy="112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263E81"/>
                </a:solidFill>
                <a:latin typeface="Aileron Heavy Bold"/>
              </a:rPr>
              <a:t>Repozitorij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77751" y="7285352"/>
            <a:ext cx="6287852" cy="3678809"/>
            <a:chOff x="0" y="0"/>
            <a:chExt cx="1923367" cy="112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17688" y="523217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946092" y="3283793"/>
            <a:ext cx="218527" cy="2185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73158" y="7807195"/>
            <a:ext cx="2414842" cy="228202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17236437" y="9373452"/>
            <a:ext cx="720315" cy="720315"/>
            <a:chOff x="0" y="0"/>
            <a:chExt cx="960421" cy="9604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3" name="Picture 13">
            <a:hlinkClick r:id="rId13"/>
          </p:cNvPr>
          <p:cNvPicPr>
            <a:picLocks noChangeAspect="1"/>
          </p:cNvPicPr>
          <p:nvPr/>
        </p:nvPicPr>
        <p:blipFill>
          <a:blip r:embed="rId14"/>
          <a:srcRect l="1521" t="10653" r="1914" b="15345"/>
          <a:stretch>
            <a:fillRect/>
          </a:stretch>
        </p:blipFill>
        <p:spPr>
          <a:xfrm>
            <a:off x="2620097" y="2165106"/>
            <a:ext cx="12994888" cy="560163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3874" y="212566"/>
            <a:ext cx="116407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75C7FB"/>
                </a:solidFill>
                <a:latin typeface="Aileron Heavy"/>
              </a:rPr>
              <a:t>Primjer dobre prakse: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62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5611" y="1723108"/>
            <a:ext cx="16703689" cy="1788771"/>
            <a:chOff x="0" y="0"/>
            <a:chExt cx="22271585" cy="2385028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22271585" cy="136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66"/>
                </a:lnSpc>
              </a:pPr>
              <a:r>
                <a:rPr lang="en-US" sz="7060" spc="-70">
                  <a:solidFill>
                    <a:srgbClr val="0048CD"/>
                  </a:solidFill>
                  <a:latin typeface="Aileron Heavy"/>
                </a:rPr>
                <a:t>Može li rad biti objavljen u repozitoriju?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94073"/>
              <a:ext cx="17839226" cy="59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92780" y="3648188"/>
            <a:ext cx="13429351" cy="18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7">
                <a:solidFill>
                  <a:srgbClr val="0048CD"/>
                </a:solidFill>
                <a:latin typeface="Aileron Regular"/>
              </a:rPr>
              <a:t> Ovisi o politici izdavača o samoarhiviranju i stavljanju rada u otvoreni pristup. </a:t>
            </a:r>
          </a:p>
          <a:p>
            <a:pPr algn="ctr">
              <a:lnSpc>
                <a:spcPts val="3353"/>
              </a:lnSpc>
            </a:pPr>
            <a:endParaRPr lang="en-US" sz="4017">
              <a:solidFill>
                <a:srgbClr val="0048CD"/>
              </a:solidFill>
              <a:latin typeface="Aileron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498918"/>
            <a:ext cx="3084089" cy="308408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0756" y="7534414"/>
            <a:ext cx="9684243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Sherpa</a:t>
            </a:r>
            <a:r>
              <a:rPr lang="hr-HR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 </a:t>
            </a:r>
            <a:r>
              <a:rPr lang="en-US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Romeo</a:t>
            </a:r>
            <a:endParaRPr lang="en-US" sz="7200" u="sng" spc="-72" dirty="0">
              <a:solidFill>
                <a:srgbClr val="0048C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72" b="1372"/>
          <a:stretch>
            <a:fillRect/>
          </a:stretch>
        </p:blipFill>
        <p:spPr>
          <a:xfrm>
            <a:off x="15445214" y="8952209"/>
            <a:ext cx="2313918" cy="8354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00800" y="1436140"/>
            <a:ext cx="10356400" cy="663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Predrecenzijska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preprint / submitted version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prihvaćena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za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objavljivanje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engl.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postprint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/ accepted manuscript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Objavljena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   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engl.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version of record –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VoR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/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published PDF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60000"/>
          </a:blip>
          <a:srcRect t="10546" b="13183"/>
          <a:stretch>
            <a:fillRect/>
          </a:stretch>
        </p:blipFill>
        <p:spPr>
          <a:xfrm>
            <a:off x="7319667" y="1028700"/>
            <a:ext cx="1824333" cy="1968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60000"/>
          </a:blip>
          <a:srcRect t="16561" r="8328" b="17596"/>
          <a:stretch>
            <a:fillRect/>
          </a:stretch>
        </p:blipFill>
        <p:spPr>
          <a:xfrm>
            <a:off x="15445214" y="3415399"/>
            <a:ext cx="2246507" cy="2163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60000"/>
          </a:blip>
          <a:srcRect l="15552" t="20526" r="11664" b="21894"/>
          <a:stretch>
            <a:fillRect/>
          </a:stretch>
        </p:blipFill>
        <p:spPr>
          <a:xfrm>
            <a:off x="7467600" y="5981700"/>
            <a:ext cx="2096461" cy="23562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007413"/>
            <a:ext cx="4002347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Verzije</a:t>
            </a:r>
          </a:p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radova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23064" y="2694240"/>
            <a:ext cx="5715345" cy="6203903"/>
          </a:xfrm>
          <a:prstGeom prst="rect">
            <a:avLst/>
          </a:prstGeom>
        </p:spPr>
      </p:pic>
      <p:pic>
        <p:nvPicPr>
          <p:cNvPr id="7" name="Picture 7">
            <a:hlinkClick r:id="rId10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3685" y="2694240"/>
            <a:ext cx="5715345" cy="6203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 t="10046" r="980" b="62200"/>
          <a:stretch>
            <a:fillRect/>
          </a:stretch>
        </p:blipFill>
        <p:spPr>
          <a:xfrm>
            <a:off x="3389757" y="6330059"/>
            <a:ext cx="4381959" cy="17598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 b="65272"/>
          <a:stretch>
            <a:fillRect/>
          </a:stretch>
        </p:blipFill>
        <p:spPr>
          <a:xfrm>
            <a:off x="10397677" y="6028141"/>
            <a:ext cx="4167363" cy="19370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85163" y="3180404"/>
            <a:ext cx="4791147" cy="284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400" u="sng" dirty="0">
                <a:solidFill>
                  <a:srgbClr val="000000"/>
                </a:solidFill>
                <a:latin typeface="Aileron Regular"/>
              </a:rPr>
              <a:t>European Journal of Social Security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04909" y="3660425"/>
            <a:ext cx="4952899" cy="188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400" u="sng" dirty="0">
                <a:solidFill>
                  <a:srgbClr val="000000"/>
                </a:solidFill>
                <a:latin typeface="Aileron Regular"/>
              </a:rPr>
              <a:t>Military Medicine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8071" y="595688"/>
            <a:ext cx="1527122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407D94"/>
                </a:solidFill>
                <a:latin typeface="Aileron Heavy"/>
              </a:rPr>
              <a:t>Politike izdavača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2679" y="1173510"/>
            <a:ext cx="5467466" cy="8229600"/>
            <a:chOff x="0" y="0"/>
            <a:chExt cx="3247482" cy="4888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7482" cy="4888092"/>
            </a:xfrm>
            <a:custGeom>
              <a:avLst/>
              <a:gdLst/>
              <a:ahLst/>
              <a:cxnLst/>
              <a:rect l="l" t="t" r="r" b="b"/>
              <a:pathLst>
                <a:path w="3247482" h="4888092">
                  <a:moveTo>
                    <a:pt x="3123022" y="4888092"/>
                  </a:moveTo>
                  <a:lnTo>
                    <a:pt x="124460" y="4888092"/>
                  </a:lnTo>
                  <a:cubicBezTo>
                    <a:pt x="55880" y="4888092"/>
                    <a:pt x="0" y="4832212"/>
                    <a:pt x="0" y="47636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3022" y="0"/>
                  </a:lnTo>
                  <a:cubicBezTo>
                    <a:pt x="3191602" y="0"/>
                    <a:pt x="3247482" y="55880"/>
                    <a:pt x="3247482" y="124460"/>
                  </a:cubicBezTo>
                  <a:lnTo>
                    <a:pt x="3247482" y="4763632"/>
                  </a:lnTo>
                  <a:cubicBezTo>
                    <a:pt x="3247482" y="4832212"/>
                    <a:pt x="3191602" y="4888092"/>
                    <a:pt x="3123022" y="4888092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03105" y="1718788"/>
            <a:ext cx="7291256" cy="1724719"/>
            <a:chOff x="0" y="0"/>
            <a:chExt cx="4393297" cy="1039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3297" cy="1039218"/>
            </a:xfrm>
            <a:custGeom>
              <a:avLst/>
              <a:gdLst/>
              <a:ahLst/>
              <a:cxnLst/>
              <a:rect l="l" t="t" r="r" b="b"/>
              <a:pathLst>
                <a:path w="4393297" h="1039218">
                  <a:moveTo>
                    <a:pt x="4268837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8837" y="0"/>
                  </a:lnTo>
                  <a:cubicBezTo>
                    <a:pt x="4337417" y="0"/>
                    <a:pt x="4393297" y="55880"/>
                    <a:pt x="4393297" y="124460"/>
                  </a:cubicBezTo>
                  <a:lnTo>
                    <a:pt x="4393297" y="914758"/>
                  </a:lnTo>
                  <a:cubicBezTo>
                    <a:pt x="4393297" y="983338"/>
                    <a:pt x="4337417" y="1039218"/>
                    <a:pt x="4268837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348733" y="4281141"/>
            <a:ext cx="7645406" cy="1811713"/>
            <a:chOff x="0" y="0"/>
            <a:chExt cx="4385484" cy="10392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837660" y="7173423"/>
            <a:ext cx="7278290" cy="1724719"/>
            <a:chOff x="0" y="0"/>
            <a:chExt cx="4385484" cy="1039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32764" y="4544243"/>
            <a:ext cx="1273811" cy="12738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2606" y="1834942"/>
            <a:ext cx="1492412" cy="14924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42606" y="7288808"/>
            <a:ext cx="1306340" cy="13063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3812141"/>
            <a:ext cx="6674405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Aileron Heavy"/>
              </a:rPr>
              <a:t>Pohrana rada u repozitoriju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6379" y="9393454"/>
            <a:ext cx="4945890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>
            <a:off x="10158125" y="2018959"/>
            <a:ext cx="5196869" cy="1538848"/>
            <a:chOff x="0" y="0"/>
            <a:chExt cx="6929159" cy="205179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6929159" cy="137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-32">
                  <a:solidFill>
                    <a:srgbClr val="0048CD"/>
                  </a:solidFill>
                  <a:latin typeface="Muli Bold Bold"/>
                </a:rPr>
                <a:t>Provjeriti uredničku politiku časopisa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10477"/>
              <a:ext cx="6929159" cy="54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08380" y="8016566"/>
            <a:ext cx="3626596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179134" y="7682263"/>
            <a:ext cx="591547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48CD"/>
                </a:solidFill>
                <a:latin typeface="Muli Bold Bold"/>
              </a:rPr>
              <a:t> Učitati rad u repozitorijj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06575" y="4593745"/>
            <a:ext cx="5256804" cy="111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0048CD"/>
                </a:solidFill>
                <a:latin typeface="Muli Bold Bold"/>
              </a:rPr>
              <a:t>Odabrati ispravnu verziju rada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2038" y="7905638"/>
            <a:ext cx="2123923" cy="1975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56768" y="567901"/>
            <a:ext cx="2123923" cy="19752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34126" y="851013"/>
            <a:ext cx="8925174" cy="7182858"/>
            <a:chOff x="0" y="0"/>
            <a:chExt cx="3690051" cy="2969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0051" cy="2969703"/>
            </a:xfrm>
            <a:custGeom>
              <a:avLst/>
              <a:gdLst/>
              <a:ahLst/>
              <a:cxnLst/>
              <a:rect l="l" t="t" r="r" b="b"/>
              <a:pathLst>
                <a:path w="3690051" h="2969703">
                  <a:moveTo>
                    <a:pt x="3565591" y="2969703"/>
                  </a:moveTo>
                  <a:lnTo>
                    <a:pt x="124460" y="2969703"/>
                  </a:lnTo>
                  <a:cubicBezTo>
                    <a:pt x="55880" y="2969703"/>
                    <a:pt x="0" y="2913823"/>
                    <a:pt x="0" y="2845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845243"/>
                  </a:lnTo>
                  <a:cubicBezTo>
                    <a:pt x="3690051" y="2913823"/>
                    <a:pt x="3634171" y="2969703"/>
                    <a:pt x="3565591" y="29697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977980" y="8385585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>
            <a:hlinkClick r:id="rId8"/>
          </p:cNvPr>
          <p:cNvPicPr>
            <a:picLocks noChangeAspect="1"/>
          </p:cNvPicPr>
          <p:nvPr/>
        </p:nvPicPr>
        <p:blipFill>
          <a:blip r:embed="rId9"/>
          <a:srcRect l="13369" t="42999" r="71294" b="15955"/>
          <a:stretch>
            <a:fillRect/>
          </a:stretch>
        </p:blipFill>
        <p:spPr>
          <a:xfrm>
            <a:off x="10375698" y="851013"/>
            <a:ext cx="4771096" cy="71828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2917" y="8503867"/>
            <a:ext cx="3724951" cy="45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0048CD"/>
                </a:solidFill>
                <a:latin typeface="Inknut Antiqua Medium Bold"/>
              </a:rPr>
              <a:t>Mogućnosti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81463" y="2040968"/>
            <a:ext cx="7562537" cy="5295323"/>
            <a:chOff x="0" y="0"/>
            <a:chExt cx="10083382" cy="706043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6200"/>
              <a:ext cx="10083382" cy="6071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75"/>
                </a:lnSpc>
              </a:pPr>
              <a:r>
                <a:rPr lang="en-US" sz="8068" spc="-80">
                  <a:solidFill>
                    <a:srgbClr val="FFFFFF"/>
                  </a:solidFill>
                  <a:latin typeface="Aileron Heavy"/>
                </a:rPr>
                <a:t>Repozitorij Pomorskog fakulteta</a:t>
              </a:r>
            </a:p>
            <a:p>
              <a:pPr>
                <a:lnSpc>
                  <a:spcPts val="8875"/>
                </a:lnSpc>
              </a:pPr>
              <a:r>
                <a:rPr lang="en-US" sz="8068" spc="-80">
                  <a:solidFill>
                    <a:srgbClr val="FFFFFF"/>
                  </a:solidFill>
                  <a:latin typeface="Aileron Heavy"/>
                </a:rPr>
                <a:t>u Splitu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393911"/>
              <a:ext cx="10083382" cy="66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5977980" y="8311727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>
            <a:hlinkClick r:id="rId7"/>
          </p:cNvPr>
          <p:cNvPicPr>
            <a:picLocks noChangeAspect="1"/>
          </p:cNvPicPr>
          <p:nvPr/>
        </p:nvPicPr>
        <p:blipFill>
          <a:blip r:embed="rId8"/>
          <a:srcRect l="28653" t="42542" r="32080" b="24801"/>
          <a:stretch>
            <a:fillRect/>
          </a:stretch>
        </p:blipFill>
        <p:spPr>
          <a:xfrm>
            <a:off x="3190505" y="3101662"/>
            <a:ext cx="11906990" cy="55702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8988" y="332319"/>
            <a:ext cx="10446775" cy="2022282"/>
            <a:chOff x="0" y="0"/>
            <a:chExt cx="13929034" cy="2696376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13929034" cy="1402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407D94"/>
                  </a:solidFill>
                  <a:latin typeface="Aileron Regular Bold"/>
                </a:rPr>
                <a:t> Statistika?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97851"/>
              <a:ext cx="11156960" cy="89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  <a:spcBef>
                  <a:spcPct val="0"/>
                </a:spcBef>
              </a:pPr>
              <a:r>
                <a:rPr lang="en-US" sz="4000">
                  <a:solidFill>
                    <a:srgbClr val="000000"/>
                  </a:solidFill>
                  <a:latin typeface="Muli Regular"/>
                </a:rPr>
                <a:t>Veća vidljivost = veća citiranost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64176" y="9895313"/>
            <a:ext cx="10030429" cy="20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812157" y="9277350"/>
            <a:ext cx="12119397" cy="53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9"/>
              </a:lnSpc>
              <a:spcBef>
                <a:spcPct val="0"/>
              </a:spcBef>
            </a:pPr>
            <a:r>
              <a:rPr lang="en-US" sz="1899" spc="-18">
                <a:solidFill>
                  <a:srgbClr val="000000"/>
                </a:solidFill>
                <a:latin typeface="Aileron Regular"/>
              </a:rPr>
              <a:t>Sveučilište u Splitu, Pomorski fakultet. (2021). repozitorij.pfst.unist.hr: statistika top pogleda/preuzimanja objekata [skup podataka]. 14.12.2021. Dobavljeno iz: https://repozitorij.pfst.unist.hr/stats/repository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914" y="1874419"/>
            <a:ext cx="4452936" cy="7757657"/>
            <a:chOff x="0" y="0"/>
            <a:chExt cx="1913890" cy="3334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334272"/>
            </a:xfrm>
            <a:custGeom>
              <a:avLst/>
              <a:gdLst/>
              <a:ahLst/>
              <a:cxnLst/>
              <a:rect l="l" t="t" r="r" b="b"/>
              <a:pathLst>
                <a:path w="1913890" h="3334272">
                  <a:moveTo>
                    <a:pt x="1789430" y="3334272"/>
                  </a:moveTo>
                  <a:lnTo>
                    <a:pt x="124460" y="3334272"/>
                  </a:lnTo>
                  <a:cubicBezTo>
                    <a:pt x="55880" y="3334272"/>
                    <a:pt x="0" y="3278392"/>
                    <a:pt x="0" y="3209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3209812"/>
                  </a:lnTo>
                  <a:cubicBezTo>
                    <a:pt x="1913890" y="3278392"/>
                    <a:pt x="1858010" y="3334272"/>
                    <a:pt x="1789430" y="333427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55252" y="1874419"/>
            <a:ext cx="13977497" cy="7757657"/>
            <a:chOff x="0" y="0"/>
            <a:chExt cx="5822734" cy="32316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3231679"/>
            </a:xfrm>
            <a:custGeom>
              <a:avLst/>
              <a:gdLst/>
              <a:ahLst/>
              <a:cxnLst/>
              <a:rect l="l" t="t" r="r" b="b"/>
              <a:pathLst>
                <a:path w="5822735" h="3231679">
                  <a:moveTo>
                    <a:pt x="5698274" y="3231678"/>
                  </a:moveTo>
                  <a:lnTo>
                    <a:pt x="124460" y="3231678"/>
                  </a:lnTo>
                  <a:cubicBezTo>
                    <a:pt x="55880" y="3231678"/>
                    <a:pt x="0" y="3175798"/>
                    <a:pt x="0" y="31072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3107218"/>
                  </a:lnTo>
                  <a:cubicBezTo>
                    <a:pt x="5822735" y="3175798"/>
                    <a:pt x="5766855" y="3231679"/>
                    <a:pt x="5698275" y="32316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27480" y="2681198"/>
            <a:ext cx="12233039" cy="6051725"/>
            <a:chOff x="0" y="0"/>
            <a:chExt cx="16310719" cy="8068967"/>
          </a:xfrm>
        </p:grpSpPr>
        <p:sp>
          <p:nvSpPr>
            <p:cNvPr id="7" name="TextBox 7"/>
            <p:cNvSpPr txBox="1"/>
            <p:nvPr/>
          </p:nvSpPr>
          <p:spPr>
            <a:xfrm>
              <a:off x="0" y="3496418"/>
              <a:ext cx="16310719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"Autori ispunjavaju obvezu objave u otvorenom pristupu koju EC nalaže za sve H2020 projekte, kao i obvezu pohrane istraživačkih podataka za određena znanstvena područja"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42423"/>
              <a:ext cx="1631071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75C7FB"/>
                  </a:solidFill>
                  <a:latin typeface="Aileron Heavy"/>
                </a:rPr>
                <a:t>Horizon 2020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8351"/>
              <a:ext cx="16310719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ileron Regular"/>
                </a:rPr>
                <a:t>Google, Google Scholar </a:t>
              </a:r>
            </a:p>
            <a:p>
              <a:pPr>
                <a:lnSpc>
                  <a:spcPts val="4200"/>
                </a:lnSpc>
              </a:pPr>
              <a:r>
                <a:rPr lang="en-US" sz="2999">
                  <a:solidFill>
                    <a:srgbClr val="000000"/>
                  </a:solidFill>
                  <a:latin typeface="Aileron Regular"/>
                </a:rPr>
                <a:t>OpenDOAR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61950"/>
              <a:ext cx="16310719" cy="1173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60"/>
                </a:lnSpc>
              </a:pPr>
              <a:r>
                <a:rPr lang="en-US" sz="4000">
                  <a:solidFill>
                    <a:srgbClr val="75C7FB"/>
                  </a:solidFill>
                  <a:latin typeface="Aileron Heavy"/>
                </a:rPr>
                <a:t>Vidljivost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785844"/>
              <a:ext cx="1631071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"Na veću citiranost utječu: raniji pristup, odabir kvalitetnih članaka, pristranost pri odabiru, veći broj učitavanja samoarhiviranih članaka..."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845039"/>
              <a:ext cx="16310719" cy="800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75C7FB"/>
                  </a:solidFill>
                  <a:latin typeface="Aileron Heavy"/>
                </a:rPr>
                <a:t>Citiranost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6538985" y="8737187"/>
            <a:ext cx="720315" cy="720315"/>
            <a:chOff x="0" y="0"/>
            <a:chExt cx="960421" cy="96042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02108" y="577215"/>
            <a:ext cx="17683785" cy="81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FFFF"/>
                </a:solidFill>
                <a:latin typeface="Aileron Regular"/>
              </a:rPr>
              <a:t>Zašto objavljivati u repozitriju PFST-a?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3133468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17" r="617"/>
          <a:stretch>
            <a:fillRect/>
          </a:stretch>
        </p:blipFill>
        <p:spPr>
          <a:xfrm>
            <a:off x="2323587" y="0"/>
            <a:ext cx="135561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0011" y="8139604"/>
            <a:ext cx="2114947" cy="196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70937" y="1028700"/>
            <a:ext cx="2114947" cy="19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372" b="1372"/>
          <a:stretch>
            <a:fillRect/>
          </a:stretch>
        </p:blipFill>
        <p:spPr>
          <a:xfrm>
            <a:off x="409146" y="9258300"/>
            <a:ext cx="2313918" cy="835468"/>
          </a:xfrm>
          <a:prstGeom prst="rect">
            <a:avLst/>
          </a:prstGeom>
        </p:spPr>
      </p:pic>
      <p:pic>
        <p:nvPicPr>
          <p:cNvPr id="6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rcRect l="26125" t="18817" r="26856" b="26355"/>
          <a:stretch>
            <a:fillRect/>
          </a:stretch>
        </p:blipFill>
        <p:spPr>
          <a:xfrm>
            <a:off x="409146" y="670704"/>
            <a:ext cx="8124281" cy="5328830"/>
          </a:xfrm>
          <a:prstGeom prst="rect">
            <a:avLst/>
          </a:prstGeom>
        </p:spPr>
      </p:pic>
      <p:pic>
        <p:nvPicPr>
          <p:cNvPr id="7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rcRect l="3836" t="22295" r="3755" b="41634"/>
          <a:stretch>
            <a:fillRect/>
          </a:stretch>
        </p:blipFill>
        <p:spPr>
          <a:xfrm>
            <a:off x="3462989" y="6457048"/>
            <a:ext cx="11362022" cy="2494656"/>
          </a:xfrm>
          <a:prstGeom prst="rect">
            <a:avLst/>
          </a:prstGeom>
        </p:spPr>
      </p:pic>
      <p:pic>
        <p:nvPicPr>
          <p:cNvPr id="8" name="Picture 8">
            <a:hlinkClick r:id="rId10"/>
          </p:cNvPr>
          <p:cNvPicPr>
            <a:picLocks noChangeAspect="1"/>
          </p:cNvPicPr>
          <p:nvPr/>
        </p:nvPicPr>
        <p:blipFill>
          <a:blip r:embed="rId11"/>
          <a:srcRect l="16249" t="15809" r="36387" b="48421"/>
          <a:stretch>
            <a:fillRect/>
          </a:stretch>
        </p:blipFill>
        <p:spPr>
          <a:xfrm>
            <a:off x="8985249" y="1526737"/>
            <a:ext cx="8513795" cy="36167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10789149" y="2173002"/>
            <a:ext cx="7417275" cy="4800891"/>
            <a:chOff x="0" y="0"/>
            <a:chExt cx="1923367" cy="12449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3367" cy="1244915"/>
            </a:xfrm>
            <a:custGeom>
              <a:avLst/>
              <a:gdLst/>
              <a:ahLst/>
              <a:cxnLst/>
              <a:rect l="l" t="t" r="r" b="b"/>
              <a:pathLst>
                <a:path w="1923367" h="1244915">
                  <a:moveTo>
                    <a:pt x="1798906" y="1244915"/>
                  </a:moveTo>
                  <a:lnTo>
                    <a:pt x="124460" y="1244915"/>
                  </a:lnTo>
                  <a:cubicBezTo>
                    <a:pt x="55880" y="1244915"/>
                    <a:pt x="0" y="1189034"/>
                    <a:pt x="0" y="1120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120455"/>
                  </a:lnTo>
                  <a:cubicBezTo>
                    <a:pt x="1923367" y="1189035"/>
                    <a:pt x="1867487" y="1244915"/>
                    <a:pt x="1798907" y="1244915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76325"/>
            <a:ext cx="648508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60">
                <a:solidFill>
                  <a:srgbClr val="0048CD"/>
                </a:solidFill>
                <a:latin typeface="Aileron Heavy"/>
              </a:rPr>
              <a:t>Sveučilišna knjižnica u Splitu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11653"/>
            <a:ext cx="7902003" cy="168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ljpoljak@svkst.hr, petra.zoranivic@svkst.hr  otvorenaznanost@svkst.hr,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bibliometrija@svkst.hr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30703" y="2157943"/>
            <a:ext cx="8073573" cy="6862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1827" y="9464661"/>
            <a:ext cx="1933385" cy="6766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5289689"/>
            <a:ext cx="6485085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60">
                <a:solidFill>
                  <a:srgbClr val="0048CD"/>
                </a:solidFill>
                <a:latin typeface="Aileron Heavy"/>
              </a:rPr>
              <a:t>Knjižnica Pomorskog fakulteta u Splitu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981115"/>
            <a:ext cx="6485085" cy="54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knjiznica@pfst.hr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5405" y="620838"/>
            <a:ext cx="11815753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407D94"/>
                </a:solidFill>
                <a:latin typeface="Aileron Heavy"/>
              </a:rPr>
              <a:t>Literatura: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5405" y="2124785"/>
            <a:ext cx="16884567" cy="755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Hajjem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, C.,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Harnad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, S., &amp; Gingras, Y. (2006). Ten-year cross-disciplinary comparison of the growth of open access and how it increases research citation impact.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arXiv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preprint cs/0606079.</a:t>
            </a:r>
            <a:endParaRPr lang="hr-HR" sz="2800" dirty="0">
              <a:solidFill>
                <a:srgbClr val="100F0D"/>
              </a:solidFill>
              <a:latin typeface="Aileron Regular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Gargouri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Y.,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Hajjem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 C.,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Larivière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 V., 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Gingras,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 Y.,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Carr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L., 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Brody,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T.,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Harnad</a:t>
            </a:r>
            <a:r>
              <a:rPr lang="hr-HR" sz="2800" dirty="0">
                <a:solidFill>
                  <a:srgbClr val="100F0D"/>
                </a:solidFill>
                <a:latin typeface="Aileron Regular" panose="020B0604020202020204" charset="-18"/>
              </a:rPr>
              <a:t>, 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. Self-Selected or Mandated, Open Access Increases Citation Impact for Higher Quality Research.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PloS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ONE, October 18, 5 (10), 2010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/>
              </a:rPr>
              <a:t>Mikki, S. (2017). Scholarly publications beyond pay-walls: increased citation advantage for open publishing.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Scientometrics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, 113(3), 1529-153  https://link.springer.com/article/10.1007/s11192-017-2554-0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/>
              </a:rPr>
              <a:t>Vicente-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Saez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, R., &amp; Martinez-Fuentes, C. (2018). Open Science now: A systematic literature review for an integrated definition. Journal of business research, 88, 428-436. https://doi.org/10.1016/j.jbusres.2017.12.043</a:t>
            </a:r>
          </a:p>
          <a:p>
            <a:pPr>
              <a:lnSpc>
                <a:spcPts val="3716"/>
              </a:lnSpc>
            </a:pPr>
            <a:r>
              <a:rPr lang="en-US" sz="2800" spc="-26" dirty="0" err="1">
                <a:solidFill>
                  <a:srgbClr val="100F0D"/>
                </a:solidFill>
                <a:latin typeface="Aileron Regular Bold"/>
              </a:rPr>
              <a:t>Legislativni</a:t>
            </a:r>
            <a:r>
              <a:rPr lang="en-US" sz="2800" spc="-26" dirty="0">
                <a:solidFill>
                  <a:srgbClr val="100F0D"/>
                </a:solidFill>
                <a:latin typeface="Aileron Regular Bold"/>
              </a:rPr>
              <a:t> </a:t>
            </a:r>
            <a:r>
              <a:rPr lang="en-US" sz="2800" spc="-26" dirty="0" err="1">
                <a:solidFill>
                  <a:srgbClr val="100F0D"/>
                </a:solidFill>
                <a:latin typeface="Aileron Regular Bold"/>
              </a:rPr>
              <a:t>okvir</a:t>
            </a:r>
            <a:r>
              <a:rPr lang="en-US" sz="2800" spc="-26" dirty="0">
                <a:solidFill>
                  <a:srgbClr val="100F0D"/>
                </a:solidFill>
                <a:latin typeface="Aileron Regular Bold"/>
              </a:rPr>
              <a:t>: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/>
              </a:rPr>
              <a:t>Hrvatska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deklaracija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o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otvorenom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pristupu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, 2012. https://www.fer.unizg.hr/oa2012/deklaracija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Preporuka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komisije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(EU) 2018/790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оd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25.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travnja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2018. o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pristupu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znanstvenim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informacijama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i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njihovu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/>
              </a:rPr>
              <a:t>čuvanju</a:t>
            </a:r>
            <a:r>
              <a:rPr lang="en-US" sz="2800" dirty="0">
                <a:solidFill>
                  <a:srgbClr val="100F0D"/>
                </a:solidFill>
                <a:latin typeface="Aileron Regular"/>
              </a:rPr>
              <a:t>. </a:t>
            </a:r>
          </a:p>
          <a:p>
            <a:pPr>
              <a:lnSpc>
                <a:spcPts val="3716"/>
              </a:lnSpc>
            </a:pPr>
            <a:r>
              <a:rPr lang="en-US" sz="2800" dirty="0">
                <a:solidFill>
                  <a:srgbClr val="100F0D"/>
                </a:solidFill>
                <a:latin typeface="Aileron Regular"/>
              </a:rPr>
              <a:t>        https://eur-lex.europa.eu/legal-content/HR/TXT/PDF/?uri=CELEX:32018H0790&amp;from=HR </a:t>
            </a:r>
          </a:p>
          <a:p>
            <a:pPr algn="l">
              <a:lnSpc>
                <a:spcPts val="3716"/>
              </a:lnSpc>
            </a:pPr>
            <a:endParaRPr lang="en-US" sz="2654" dirty="0">
              <a:solidFill>
                <a:srgbClr val="100F0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591" y="1518264"/>
            <a:ext cx="15140355" cy="7250472"/>
            <a:chOff x="0" y="0"/>
            <a:chExt cx="20187139" cy="9667296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20187139" cy="11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4"/>
                </a:lnSpc>
              </a:pPr>
              <a:r>
                <a:rPr lang="en-US" sz="5657" spc="169">
                  <a:solidFill>
                    <a:srgbClr val="37C9EF"/>
                  </a:solidFill>
                  <a:latin typeface="Aileron Heavy Bold"/>
                </a:rPr>
                <a:t>Otvorena znanost?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81567"/>
              <a:ext cx="20187139" cy="8285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pomak od standardnih načina objavljivanja istraživačkih rezultata u znanstvenim publikacijama prema dijeljenju i korištenju dostupnog znanja u što ranijoj fazi istraživačkog procesa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mijenja način provođenja znanstvenih istraživanja, pristupa i korištenja rezultata, a javljaju se novi načini znanstvene razmjene i suradnje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otvara put za unaprjeđeno povezivanje interdisciplinarnih istraživanja, što je ključno za rješavanje složenih istraživačkih pitanja i društvenih izazova</a:t>
              </a:r>
            </a:p>
            <a:p>
              <a:pPr>
                <a:lnSpc>
                  <a:spcPts val="4819"/>
                </a:lnSpc>
              </a:pPr>
              <a:endParaRPr lang="en-US" sz="3327" spc="166">
                <a:solidFill>
                  <a:srgbClr val="100F0D"/>
                </a:solidFill>
                <a:latin typeface="Aileron Regula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6697" y="6615281"/>
            <a:ext cx="3158579" cy="28861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26712" y="2395945"/>
            <a:ext cx="15075097" cy="772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učinkovitost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smanjuje se potreba za nepotrebnim umnožavanjem istraživanja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više istraživanja na temelju istih podataka 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pridonosi se poboljšanju kvalitete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ponovljivost i validacija rezultata --&gt; pomaže u borbi protiv znanstvene prijevare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ubrzan znanstveni napredak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pogoduje gospodarskom rastu i inovacijama</a:t>
            </a:r>
          </a:p>
          <a:p>
            <a:pPr>
              <a:lnSpc>
                <a:spcPts val="5460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5119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6712" y="904875"/>
            <a:ext cx="6987506" cy="108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2"/>
              </a:lnSpc>
            </a:pPr>
            <a:r>
              <a:rPr lang="en-US" sz="6330">
                <a:solidFill>
                  <a:srgbClr val="37C9EF"/>
                </a:solidFill>
                <a:latin typeface="Aileron Heavy"/>
              </a:rPr>
              <a:t>Zašto?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6105" y="1138903"/>
            <a:ext cx="13845761" cy="6781956"/>
            <a:chOff x="0" y="0"/>
            <a:chExt cx="18461014" cy="9042608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8461014" cy="1092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5189"/>
              <a:ext cx="18461014" cy="782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6"/>
                </a:lnSpc>
              </a:pPr>
              <a:r>
                <a:rPr lang="en-US" sz="4004" spc="200" dirty="0">
                  <a:solidFill>
                    <a:srgbClr val="333333"/>
                  </a:solidFill>
                  <a:latin typeface="Aileron Regular"/>
                </a:rPr>
                <a:t>„</a:t>
              </a:r>
              <a:r>
                <a:rPr lang="en-US" sz="4004" spc="200" dirty="0" err="1">
                  <a:solidFill>
                    <a:srgbClr val="37C9EF"/>
                  </a:solidFill>
                  <a:latin typeface="Aileron Regular Bold"/>
                </a:rPr>
                <a:t>Otvoreni</a:t>
              </a:r>
              <a:r>
                <a:rPr lang="en-US" sz="4004" spc="200" dirty="0">
                  <a:solidFill>
                    <a:srgbClr val="37C9EF"/>
                  </a:solidFill>
                  <a:latin typeface="Aileron Regular Bold"/>
                </a:rPr>
                <a:t> </a:t>
              </a:r>
              <a:r>
                <a:rPr lang="en-US" sz="4004" spc="200" dirty="0" err="1">
                  <a:solidFill>
                    <a:srgbClr val="37C9EF"/>
                  </a:solidFill>
                  <a:latin typeface="Aileron Regular Bold"/>
                </a:rPr>
                <a:t>pristup</a:t>
              </a:r>
              <a:r>
                <a:rPr lang="en-US" sz="4004" spc="200" dirty="0">
                  <a:solidFill>
                    <a:srgbClr val="333333"/>
                  </a:solidFill>
                  <a:latin typeface="Aileron Regular"/>
                </a:rPr>
                <a:t> 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je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slobodan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besplatan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i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neometan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mrežni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pristup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digitalnim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znanstvenim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informacijama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koji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omogućava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čitanje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pohranjivanje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distribuciju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pretraživanje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dohvaćanje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indeskiranje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i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/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ili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drugo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zakonito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 </a:t>
              </a:r>
              <a:r>
                <a:rPr lang="en-US" sz="4004" spc="200" dirty="0" err="1">
                  <a:solidFill>
                    <a:srgbClr val="000000"/>
                  </a:solidFill>
                  <a:latin typeface="Aileron Regular"/>
                </a:rPr>
                <a:t>korištenje</a:t>
              </a:r>
              <a:r>
                <a:rPr lang="en-US" sz="4004" spc="200" dirty="0">
                  <a:solidFill>
                    <a:srgbClr val="000000"/>
                  </a:solidFill>
                  <a:latin typeface="Aileron Regular"/>
                </a:rPr>
                <a:t>”</a:t>
              </a:r>
            </a:p>
            <a:p>
              <a:pPr>
                <a:lnSpc>
                  <a:spcPts val="5556"/>
                </a:lnSpc>
              </a:pPr>
              <a:endParaRPr lang="en-US" sz="4004" spc="200" dirty="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556"/>
                </a:lnSpc>
              </a:pPr>
              <a:r>
                <a:rPr lang="en-US" sz="2400" spc="85" dirty="0">
                  <a:solidFill>
                    <a:srgbClr val="000000"/>
                  </a:solidFill>
                  <a:latin typeface="Arimo Italics"/>
                </a:rPr>
                <a:t>Hrvatska </a:t>
              </a:r>
              <a:r>
                <a:rPr lang="en-US" sz="2400" spc="85" dirty="0" err="1">
                  <a:solidFill>
                    <a:srgbClr val="000000"/>
                  </a:solidFill>
                  <a:latin typeface="Arimo Italics"/>
                </a:rPr>
                <a:t>deklaracija</a:t>
              </a:r>
              <a:r>
                <a:rPr lang="en-US" sz="2400" spc="85" dirty="0">
                  <a:solidFill>
                    <a:srgbClr val="000000"/>
                  </a:solidFill>
                  <a:latin typeface="Arimo Italics"/>
                </a:rPr>
                <a:t> o </a:t>
              </a:r>
              <a:r>
                <a:rPr lang="en-US" sz="2400" spc="85" dirty="0" err="1">
                  <a:solidFill>
                    <a:srgbClr val="000000"/>
                  </a:solidFill>
                  <a:latin typeface="Arimo Italics"/>
                </a:rPr>
                <a:t>otvorenom</a:t>
              </a:r>
              <a:r>
                <a:rPr lang="en-US" sz="2400" spc="85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2400" spc="85" dirty="0" err="1">
                  <a:solidFill>
                    <a:srgbClr val="000000"/>
                  </a:solidFill>
                  <a:latin typeface="Arimo Italics"/>
                </a:rPr>
                <a:t>pristupu</a:t>
              </a:r>
              <a:r>
                <a:rPr lang="en-US" sz="2400" spc="85" dirty="0">
                  <a:solidFill>
                    <a:srgbClr val="000000"/>
                  </a:solidFill>
                  <a:latin typeface="Arimo Italics"/>
                </a:rPr>
                <a:t>, 2012. </a:t>
              </a:r>
            </a:p>
            <a:p>
              <a:pPr>
                <a:lnSpc>
                  <a:spcPts val="5556"/>
                </a:lnSpc>
              </a:pPr>
              <a:endParaRPr lang="en-US" sz="1709" spc="85" dirty="0">
                <a:solidFill>
                  <a:srgbClr val="000000"/>
                </a:solidFill>
                <a:latin typeface="Arimo Itali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11205" y="6227395"/>
            <a:ext cx="1654326" cy="2593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režni medijski sadržaji 2" title="Open Access Explained!">
            <a:hlinkClick r:id="" action="ppaction://media"/>
            <a:extLst>
              <a:ext uri="{FF2B5EF4-FFF2-40B4-BE49-F238E27FC236}">
                <a16:creationId xmlns:a16="http://schemas.microsoft.com/office/drawing/2014/main" id="{F3458128-B3A6-4CB9-93D9-F2D6EBE0A9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964406"/>
            <a:ext cx="14859000" cy="8358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36805" y="6785265"/>
            <a:ext cx="2587493" cy="25874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6450" y="1453186"/>
            <a:ext cx="12750947" cy="7919572"/>
            <a:chOff x="0" y="0"/>
            <a:chExt cx="17001263" cy="105594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7001263" cy="101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40"/>
                </a:lnSpc>
              </a:pPr>
              <a:r>
                <a:rPr lang="en-US" sz="4723" spc="141">
                  <a:solidFill>
                    <a:srgbClr val="37C9EF"/>
                  </a:solidFill>
                  <a:latin typeface="Aileron Heavy"/>
                </a:rPr>
                <a:t>Cilj politika otvorenog pristupa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28360"/>
              <a:ext cx="17001263" cy="9431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"istraživačima i široj javnosti pružiti besplatan pristup stručno recenziranim znanstvenim publikacijama, istraživačkim podacima i drugim rezultatima istraživanja na otvoren i nediskriminirajući način, i to što je ranije moguće u postupku njihova širenja, te omogućiti uporabu i ponovnu uporabu rezultata znanstvenih istraživanja." 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 </a:t>
              </a: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 Italics"/>
                </a:rPr>
                <a:t>PREPORUKA KOMISIJE (EU) 2018/790 оd 25. travnja 2018. o pristupu znanstvenim informacijama i njihovu čuvanju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 Itali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00833" y="802967"/>
            <a:ext cx="11686761" cy="8654462"/>
            <a:chOff x="0" y="0"/>
            <a:chExt cx="4831810" cy="3578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31810" cy="3578128"/>
            </a:xfrm>
            <a:custGeom>
              <a:avLst/>
              <a:gdLst/>
              <a:ahLst/>
              <a:cxnLst/>
              <a:rect l="l" t="t" r="r" b="b"/>
              <a:pathLst>
                <a:path w="4831810" h="3578128">
                  <a:moveTo>
                    <a:pt x="4707350" y="3578127"/>
                  </a:moveTo>
                  <a:lnTo>
                    <a:pt x="124460" y="3578127"/>
                  </a:lnTo>
                  <a:cubicBezTo>
                    <a:pt x="55880" y="3578127"/>
                    <a:pt x="0" y="3522247"/>
                    <a:pt x="0" y="3453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7350" y="0"/>
                  </a:lnTo>
                  <a:cubicBezTo>
                    <a:pt x="4775930" y="0"/>
                    <a:pt x="4831810" y="55880"/>
                    <a:pt x="4831810" y="124460"/>
                  </a:cubicBezTo>
                  <a:lnTo>
                    <a:pt x="4831810" y="3453667"/>
                  </a:lnTo>
                  <a:cubicBezTo>
                    <a:pt x="4831810" y="3522248"/>
                    <a:pt x="4775930" y="3578128"/>
                    <a:pt x="4707350" y="3578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65013" y="829571"/>
            <a:ext cx="11173074" cy="8627858"/>
            <a:chOff x="0" y="0"/>
            <a:chExt cx="4619430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19430" cy="3567128"/>
            </a:xfrm>
            <a:custGeom>
              <a:avLst/>
              <a:gdLst/>
              <a:ahLst/>
              <a:cxnLst/>
              <a:rect l="l" t="t" r="r" b="b"/>
              <a:pathLst>
                <a:path w="4619430" h="3567128">
                  <a:moveTo>
                    <a:pt x="4494970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4970" y="0"/>
                  </a:lnTo>
                  <a:cubicBezTo>
                    <a:pt x="4563550" y="0"/>
                    <a:pt x="4619430" y="55880"/>
                    <a:pt x="4619430" y="124460"/>
                  </a:cubicBezTo>
                  <a:lnTo>
                    <a:pt x="4619430" y="3442668"/>
                  </a:lnTo>
                  <a:cubicBezTo>
                    <a:pt x="4619430" y="3511248"/>
                    <a:pt x="4563550" y="3567128"/>
                    <a:pt x="4494970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26018" y="1119735"/>
            <a:ext cx="9573124" cy="8040684"/>
            <a:chOff x="0" y="0"/>
            <a:chExt cx="12764166" cy="10720912"/>
          </a:xfrm>
        </p:grpSpPr>
        <p:sp>
          <p:nvSpPr>
            <p:cNvPr id="8" name="TextBox 8"/>
            <p:cNvSpPr txBox="1"/>
            <p:nvPr/>
          </p:nvSpPr>
          <p:spPr>
            <a:xfrm>
              <a:off x="0" y="922583"/>
              <a:ext cx="12764166" cy="137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 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= 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citiranost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ubrzanje cjelokupnog znanstvenog ciklusa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Autor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0711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okuplja znanstveni, obrazovni i stručni rad na jednom mjestu i predstavlja ga akademskoj zajednici, financijerima i javnosti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kvaliteta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umrežavanje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pozicioniranje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31928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Ustanova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944305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upoznavanje i razumijevanje znanstvene zajednice -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popularizacija znanosti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brži protok znanja između znanstvene zajednice i industrije -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 gospodarski razvoj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945522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Zajednica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538985" y="8537985"/>
            <a:ext cx="720315" cy="720315"/>
            <a:chOff x="0" y="0"/>
            <a:chExt cx="960421" cy="96042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1028700" y="3611942"/>
            <a:ext cx="5736313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E9E9E9"/>
                </a:solidFill>
                <a:latin typeface="Aileron Heavy"/>
              </a:rPr>
              <a:t>Zašto?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036662"/>
            <a:ext cx="3954643" cy="34207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1550" y="2225437"/>
            <a:ext cx="16311563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88219" y="4825089"/>
            <a:ext cx="163115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3465">
            <a:off x="1028696" y="8236989"/>
            <a:ext cx="1627109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88219" y="6477443"/>
            <a:ext cx="1628775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18188">
            <a:off x="-2046130" y="5235313"/>
            <a:ext cx="60674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14244579" y="5247303"/>
            <a:ext cx="604373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5738" y="295445"/>
            <a:ext cx="1919869" cy="167268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5788">
            <a:off x="3637961" y="5647789"/>
            <a:ext cx="5242684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246856" y="7129130"/>
            <a:ext cx="4880094" cy="57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Mikki, 2017.</a:t>
            </a:r>
            <a:r>
              <a:rPr lang="en-US" sz="1200" spc="-12">
                <a:solidFill>
                  <a:srgbClr val="000000"/>
                </a:solidFill>
                <a:latin typeface="Arimo"/>
              </a:rPr>
              <a:t> </a:t>
            </a:r>
            <a:r>
              <a:rPr lang="en-US" sz="3999" spc="-39">
                <a:solidFill>
                  <a:srgbClr val="000000"/>
                </a:solidFill>
                <a:latin typeface="Aileron Regular"/>
              </a:rPr>
              <a:t>***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69885" y="3345737"/>
            <a:ext cx="10451430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Citiranost članaka u otvorenom pristupu porasla je između 36 % i 172 %.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78702" y="6875180"/>
            <a:ext cx="10832265" cy="158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Članci</a:t>
            </a:r>
            <a:r>
              <a:rPr lang="en-US" sz="3999" spc="-39" dirty="0">
                <a:solidFill>
                  <a:srgbClr val="000000"/>
                </a:solidFill>
                <a:latin typeface="Aileron Regular"/>
              </a:rPr>
              <a:t> u </a:t>
            </a: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otvorenom</a:t>
            </a:r>
            <a:r>
              <a:rPr lang="en-US" sz="3999" spc="-3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pristupu</a:t>
            </a:r>
            <a:r>
              <a:rPr lang="en-US" sz="3999" spc="-3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su</a:t>
            </a:r>
            <a:endParaRPr lang="en-US" sz="3999" spc="-3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399"/>
              </a:lnSpc>
            </a:pPr>
            <a:r>
              <a:rPr lang="en-US" sz="4000" spc="-1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-12" dirty="0" err="1">
                <a:solidFill>
                  <a:srgbClr val="000000"/>
                </a:solidFill>
                <a:latin typeface="Arimo"/>
              </a:rPr>
              <a:t>citirani</a:t>
            </a:r>
            <a:r>
              <a:rPr lang="en-US" sz="4000" spc="-1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-12" dirty="0" err="1">
                <a:solidFill>
                  <a:srgbClr val="000000"/>
                </a:solidFill>
                <a:latin typeface="Arimo"/>
              </a:rPr>
              <a:t>dvostruko</a:t>
            </a:r>
            <a:r>
              <a:rPr lang="en-US" sz="4000" spc="-1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-12" dirty="0" err="1">
                <a:solidFill>
                  <a:srgbClr val="000000"/>
                </a:solidFill>
                <a:latin typeface="Arimo"/>
              </a:rPr>
              <a:t>više</a:t>
            </a:r>
            <a:r>
              <a:rPr lang="en-US" sz="4000" spc="-12" dirty="0">
                <a:solidFill>
                  <a:srgbClr val="000000"/>
                </a:solidFill>
                <a:latin typeface="Arimo"/>
              </a:rPr>
              <a:t>. </a:t>
            </a:r>
          </a:p>
          <a:p>
            <a:pPr algn="ctr">
              <a:lnSpc>
                <a:spcPts val="4399"/>
              </a:lnSpc>
              <a:spcBef>
                <a:spcPct val="0"/>
              </a:spcBef>
            </a:pPr>
            <a:endParaRPr lang="en-US" sz="1200" spc="-12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27899" y="314325"/>
            <a:ext cx="7901607" cy="128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E4E8EA"/>
                </a:solidFill>
                <a:latin typeface="Aileron Heavy"/>
              </a:rPr>
              <a:t>Iz literature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64406" y="3050263"/>
            <a:ext cx="16278225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971550" y="2364423"/>
            <a:ext cx="16230600" cy="6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ileron Regular"/>
              </a:rPr>
              <a:t>Citatna prednost članaka: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" y="8696272"/>
            <a:ext cx="16311563" cy="107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8"/>
              </a:lnSpc>
            </a:pPr>
            <a:r>
              <a:rPr lang="en-US" sz="2091" dirty="0">
                <a:solidFill>
                  <a:srgbClr val="000000"/>
                </a:solidFill>
                <a:latin typeface="Aileron Regular"/>
              </a:rPr>
              <a:t>*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biologija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psihologija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sociologija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zdravlje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političke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ekonomija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edukacija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pravo</a:t>
            </a:r>
            <a:r>
              <a:rPr lang="en-US" sz="2091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91" dirty="0" err="1">
                <a:solidFill>
                  <a:srgbClr val="000000"/>
                </a:solidFill>
                <a:latin typeface="Aileron Regular"/>
              </a:rPr>
              <a:t>menadžment</a:t>
            </a:r>
            <a:endParaRPr lang="en-US" sz="2091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2789"/>
              </a:lnSpc>
            </a:pPr>
            <a:r>
              <a:rPr lang="en-US" sz="1992" dirty="0">
                <a:solidFill>
                  <a:srgbClr val="000000"/>
                </a:solidFill>
                <a:latin typeface="Aileron Regular"/>
              </a:rPr>
              <a:t>**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inženjerstvo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biologija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biomedicina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kemija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psihologija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matematika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klinička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medicina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zdravlje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fizika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društvene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 o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zemlji</a:t>
            </a:r>
            <a:endParaRPr lang="en-US" sz="1992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2789"/>
              </a:lnSpc>
            </a:pPr>
            <a:r>
              <a:rPr lang="en-US" sz="1992" dirty="0">
                <a:solidFill>
                  <a:srgbClr val="000000"/>
                </a:solidFill>
                <a:latin typeface="Aileron Regular"/>
              </a:rPr>
              <a:t> ***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sva</a:t>
            </a:r>
            <a:r>
              <a:rPr lang="en-US" sz="1992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92" dirty="0" err="1">
                <a:solidFill>
                  <a:srgbClr val="000000"/>
                </a:solidFill>
                <a:latin typeface="Aileron Regular"/>
              </a:rPr>
              <a:t>područja</a:t>
            </a:r>
            <a:endParaRPr lang="en-US" sz="1992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69885" y="5172075"/>
            <a:ext cx="10394657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Utvrđeno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 je </a:t>
            </a: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povećanje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citiranosti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posebno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 za </a:t>
            </a: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visoko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citirane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članke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.</a:t>
            </a:r>
            <a:r>
              <a:rPr lang="en-US" sz="1200" spc="-12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1341" y="3345538"/>
            <a:ext cx="5226189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spc="-40" dirty="0" err="1">
                <a:solidFill>
                  <a:srgbClr val="000000"/>
                </a:solidFill>
                <a:latin typeface="Aileron Regular"/>
              </a:rPr>
              <a:t>Hajjem,Harnad</a:t>
            </a:r>
            <a:r>
              <a:rPr lang="en-US" sz="4000" spc="-40" dirty="0">
                <a:solidFill>
                  <a:srgbClr val="000000"/>
                </a:solidFill>
                <a:latin typeface="Aileron Regular"/>
              </a:rPr>
              <a:t> ,</a:t>
            </a:r>
          </a:p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12" dirty="0">
                <a:solidFill>
                  <a:srgbClr val="000000"/>
                </a:solidFill>
                <a:latin typeface="Arimo"/>
              </a:rPr>
              <a:t>Gingras, 2005.*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552" y="5125502"/>
            <a:ext cx="5106701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Gargouri</a:t>
            </a:r>
            <a:r>
              <a:rPr lang="en-US" sz="3999" spc="-39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Hajjem</a:t>
            </a:r>
            <a:r>
              <a:rPr lang="en-US" sz="3999" spc="-39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3999" spc="-39" dirty="0" err="1">
                <a:solidFill>
                  <a:srgbClr val="000000"/>
                </a:solidFill>
                <a:latin typeface="Aileron Regular"/>
              </a:rPr>
              <a:t>Larivière</a:t>
            </a:r>
            <a:r>
              <a:rPr lang="en-US" sz="3999" spc="-39" dirty="0">
                <a:solidFill>
                  <a:srgbClr val="000000"/>
                </a:solidFill>
                <a:latin typeface="Aileron Regular"/>
              </a:rPr>
              <a:t> et al., 2010.**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1051</Words>
  <Application>Microsoft Office PowerPoint</Application>
  <PresentationFormat>Prilagođeno</PresentationFormat>
  <Paragraphs>126</Paragraphs>
  <Slides>22</Slides>
  <Notes>3</Notes>
  <HiddenSlides>0</HiddenSlides>
  <MMClips>1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6" baseType="lpstr">
      <vt:lpstr>Aileron Heavy Bold</vt:lpstr>
      <vt:lpstr>Arial</vt:lpstr>
      <vt:lpstr>Muli Regular</vt:lpstr>
      <vt:lpstr>Arimo</vt:lpstr>
      <vt:lpstr>Space Mono</vt:lpstr>
      <vt:lpstr>Aileron Regular Italics</vt:lpstr>
      <vt:lpstr>Aileron Regular</vt:lpstr>
      <vt:lpstr>Calibri</vt:lpstr>
      <vt:lpstr>Aileron Regular Bold</vt:lpstr>
      <vt:lpstr>Arimo Italics</vt:lpstr>
      <vt:lpstr>Inknut Antiqua Medium Bold</vt:lpstr>
      <vt:lpstr>Aileron Heavy</vt:lpstr>
      <vt:lpstr>Muli Bold Bold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OA_PFST</dc:title>
  <dc:creator>Maticna</dc:creator>
  <cp:lastModifiedBy>Ljiljana Poljak</cp:lastModifiedBy>
  <cp:revision>8</cp:revision>
  <dcterms:created xsi:type="dcterms:W3CDTF">2006-08-16T00:00:00Z</dcterms:created>
  <dcterms:modified xsi:type="dcterms:W3CDTF">2021-12-16T11:27:45Z</dcterms:modified>
  <dc:identifier>DAEyf8f0f3Q</dc:identifier>
</cp:coreProperties>
</file>